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A8A442-8D26-459E-B11A-E51AEAB25BF2}">
  <a:tblStyle styleId="{A3A8A442-8D26-459E-B11A-E51AEAB25B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6CB1420-2098-4CB8-8C2E-BFF082D1CF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4450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Уважаемые члены комиссии! Вашему вниманию предлагается работа студентов группы 382007м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6b5c10e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6b5c10e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6b5c10e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6b5c10e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Артур: </a:t>
            </a:r>
            <a:r>
              <a:rPr lang="ru"/>
              <a:t>Как основной язык для разработки клиент-серверного приложения использовался Python с фреймворком Flask, для создания шаблонов веб-страниц использовались HTML5 и CSS, а также javaScript и jQuery для написания скриптов для страницы обратной связи.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Были поставлены следующие задачи:</a:t>
            </a:r>
            <a:br>
              <a:rPr lang="ru"/>
            </a:br>
            <a:r>
              <a:rPr lang="ru"/>
              <a:t>Во-первых: Обеспечить передачу изображений от пользователя на сервер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Во-вторых: Передать изображение в нейросеть и получить результат её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В-третьих: Отобразить этот результат в браузере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Эти задачи выполнены</a:t>
            </a:r>
            <a:r>
              <a:rPr lang="ru"/>
              <a:t>. На слайдах будут изображены: стартовая страница с формой ввода изображения и страница отображения результата работы нейронной сети.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Последняя задача, которая на данный момент ещё в работе - это </a:t>
            </a:r>
            <a:r>
              <a:rPr lang="ru"/>
              <a:t>разработка формы фидбека, чтобы на следующем этапе разработки</a:t>
            </a:r>
            <a:r>
              <a:rPr lang="ru"/>
              <a:t> проекта получать от пользователей несинтетические изображения труб с дефектами для повышения качества обучающего датасета.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/*Сервер запускается элементарно - в директории проекта настраивается виртуальное окружение, в котором хранятся все необходимые пакеты для работы нейросети. Запускается локальный сервер (картинка справа-внизу) и он поддерживает работу веб-приложения и нейросети. Попытка использовать сервисы для хостинга (мы пробовали Хероку и ПайтонЭнивер) не увенчалась успехом, т.к. наше приложение вместе со всеми модулями весит больше, чем бесплатно позволяют разворачивать эти хостинги, поэтому на данный момент мы ищем альтернативу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Для приёма изображения пользователя используется простейшая веб-страница (картинка слева вверху). Стандартный HTML тэг Input отвечает за ввод. Он вызывает Python-код, который используется для передачи пользовательского изображения нейросети на обработку.*/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6b5c10e4d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6b5c10e4d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окончания работы нейросети результат выводится на новую страницу. На ней также отображается легенда, которая позволяет пользователю проще понимать результаты работы нейросети после их визуализации.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Также, если пользователя не удовлетворяет качество результата, внизу страницы ему предлагается отправить фидбе</a:t>
            </a:r>
            <a:r>
              <a:rPr lang="ru"/>
              <a:t>к.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6b5c10e4d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6b5c10e4d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переходе по ссылке, пользователь видит следующую страницу. На ней изображено его исходное изображение и предлагаются инструменты для создания масок. Пользователь может разметить дефекты, которые по его мнению нейросеть обработала неудачно, и отправить их нам, чтобы можно было с помощью них дообучить сеть.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6b5c10e4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6b5c10e4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Юрий: результаты нашей работы таковы: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Скрипт генерации изображений поверхности труб с дефектами, представленных на изображениях заказчика,</a:t>
            </a:r>
            <a:r>
              <a:rPr lang="ru">
                <a:solidFill>
                  <a:srgbClr val="434343"/>
                </a:solidFill>
              </a:rPr>
              <a:t>Обучающий датасет из этих искусственно созданных изображений, Нейронная сеть с параметрами Accuracy=85 и mIoU=50 и Веб-приложение, позволяющее отобразить результат работы сети, а также (почти) подготовленная форма фидбека от пользователя, чтобы расширить пул дефектов для генерации датасета. IoU может быть повышено за счёт решения проблемы с распознаванием углублений. Их небольшая относительная площадь и сходство с другими типами дефектов затрудняет получение хорошего результата. Дальнейшая работа над проектом будет направлена на решение этой проблемы.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00150292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0015029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00150292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00150292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0015029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0015029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6b5c10e4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6b5c10e4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0015029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0015029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6b5c10e4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6b5c10e4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 проблемы говорит сама за себя. Износ труб приводит к аварийным ситуациям и даже экологическим катастрофам. Для предотвращение ситуаций, подобных тем, что произошли в Башкирии(2019) и в Коми(2021), необходим анализ причин их возникновения.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0526f399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0526f399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Таким образом, перед нами стала задача автоматизации поиска дефектов внутренней поверхности нефтепровода по его изображениям.</a:t>
            </a:r>
            <a:br>
              <a:rPr lang="ru"/>
            </a:br>
            <a:r>
              <a:rPr lang="ru"/>
              <a:t>Семантическая сегментация - один из универсальных подходов к анализу изображений. Было заявлено требование к точности выделения дефектов: </a:t>
            </a:r>
            <a:r>
              <a:rPr lang="ru"/>
              <a:t>accuracy</a:t>
            </a:r>
            <a:r>
              <a:rPr lang="ru"/>
              <a:t> 75% и IoU 50%. Поставленная задача была выполнена. И более того, мы сделали так, чтобы </a:t>
            </a:r>
            <a:r>
              <a:rPr lang="ru">
                <a:solidFill>
                  <a:schemeClr val="dk1"/>
                </a:solidFill>
              </a:rPr>
              <a:t>обратиться </a:t>
            </a:r>
            <a:r>
              <a:rPr lang="ru"/>
              <a:t>к нашей системе и получить результат можно через </a:t>
            </a:r>
            <a:r>
              <a:rPr lang="ru"/>
              <a:t>Интернет</a:t>
            </a:r>
            <a:r>
              <a:rPr lang="ru"/>
              <a:t> с помощью интернет браузера.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6b5c10e4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6b5c10e4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разработчиков и их основные роли представлены на слайде. Сейчас я передаю черёд своим товарищам по команде. Дмитрий расскажет о построении ИНС. Саша - о создании обучающего датасета: предоставленных заказчиком изображений было недостаточно. И Артур поведает о создании серверного решения для сообщения пользователя с нашей сетью через Интернет.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6b5c10e4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6b5c10e4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c118e0d3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c118e0d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c118e0d3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c118e0d3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Саша: Моей основной задачей было создание обучающего датасета, потому что стороной заказчика было предоставлено только 4 изображения разрезов труб с помеченными дефектами, что недостаточно для обучения нейронной сети.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trike="sngStrike"/>
              <a:t>Сначала я пользовалась за фотошопом…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использованием Python в Google Collab был разработан скрипт обработки предоставленных изображений. В ходе работы были извлечены дефекты из предоставленных изображений, которые были помечены как полигоны. Далее эти дефекты были наложены на чистую металлическую поверхность. Так как для обучения требовались и маски</a:t>
            </a:r>
            <a:r>
              <a:rPr lang="ru"/>
              <a:t>, которые описывают дефекты на изображениях, чтобы получить разметку найденного дефекта и определить его тип. </a:t>
            </a:r>
            <a:r>
              <a:rPr lang="ru"/>
              <a:t>Таким образом, был создан обучающий датасет подобных (слайд) синтетических изображений.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c118e0d3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c118e0d3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6b5c10e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6b5c10e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300">
                <a:solidFill>
                  <a:srgbClr val="0F68A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дефектов поверхности трубопровода с использованием методов машинного обучения</a:t>
            </a:r>
            <a:endParaRPr b="1" sz="7300">
              <a:solidFill>
                <a:srgbClr val="0F68AA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00725"/>
            <a:ext cx="85206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Выполнили студенты группы 382007м</a:t>
            </a:r>
            <a:r>
              <a:rPr lang="ru" sz="1800"/>
              <a:t>: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Скуридин Ю. А.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Седова А. И.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Турков Д. И.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Арутюнян А.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Заказчик: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Доцент кафедры ИАНИ ННГУ, к.т.н.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Липкин С. М.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3675" y="0"/>
            <a:ext cx="1590325" cy="7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НИР. Выходные изображения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400" y="1804125"/>
            <a:ext cx="3983899" cy="23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0" r="0" t="8684"/>
          <a:stretch/>
        </p:blipFill>
        <p:spPr>
          <a:xfrm>
            <a:off x="427925" y="1811325"/>
            <a:ext cx="3518650" cy="232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/>
          <p:nvPr/>
        </p:nvSpPr>
        <p:spPr>
          <a:xfrm rot="-1603">
            <a:off x="4066050" y="2803639"/>
            <a:ext cx="643200" cy="34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Веб-приложение. Форма ввода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5486400" cy="12858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325" y="2126575"/>
            <a:ext cx="3182975" cy="28275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Веб-приложение. Форма вывода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950" y="1017725"/>
            <a:ext cx="7254101" cy="392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Веб-приложение. Форма обратной связи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00" y="1017725"/>
            <a:ext cx="7192200" cy="3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Наши результаты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85206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Разработан скрипт генерации изображений поверхности труб с различными дефектами.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Создан обучающий датасет.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Нейронная сеть с показателями точности Accuracy=85% и IoU=50%.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Предложенные решения реализованы в виде веб-приложения.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Ход работ</a:t>
            </a:r>
            <a:endParaRPr/>
          </a:p>
        </p:txBody>
      </p:sp>
      <p:graphicFrame>
        <p:nvGraphicFramePr>
          <p:cNvPr id="162" name="Google Shape;162;p27"/>
          <p:cNvGraphicFramePr/>
          <p:nvPr/>
        </p:nvGraphicFramePr>
        <p:xfrm>
          <a:off x="165025" y="109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{D6CB1420-2098-4CB8-8C2E-BFF082D1CFB3}</a:tableStyleId>
              </a:tblPr>
              <a:tblGrid>
                <a:gridCol w="4438425"/>
                <a:gridCol w="4409050"/>
              </a:tblGrid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Подготовка документов для заказчика (ТЗ)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Все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Подготовка инфраструктуры (Jira, Git)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Турков Д.И.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Изучение средств обработки изображений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Седова А.И.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Изучение задачи сегментации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Турков Д.И.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Изучение средств разработки серверного приложения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Арутюнян А.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Подготовка изображений для генерации обучающих данных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Седова А.И.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Подготовка демо алгоритма сегментации на открытых датасетах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Турков Д.И.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Изучение средств разработки серверного приложения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Арутюнян А., Скуридин Ю.А.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Ход работ</a:t>
            </a:r>
            <a:endParaRPr/>
          </a:p>
        </p:txBody>
      </p:sp>
      <p:graphicFrame>
        <p:nvGraphicFramePr>
          <p:cNvPr id="168" name="Google Shape;168;p28"/>
          <p:cNvGraphicFramePr/>
          <p:nvPr/>
        </p:nvGraphicFramePr>
        <p:xfrm>
          <a:off x="165025" y="109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{D6CB1420-2098-4CB8-8C2E-BFF082D1CFB3}</a:tableStyleId>
              </a:tblPr>
              <a:tblGrid>
                <a:gridCol w="4438425"/>
                <a:gridCol w="4409050"/>
              </a:tblGrid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Подготовка демо алгоритма сегментации на открытых датасетах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Турков Д.И.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Настройка окружения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Арутюнян А.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Извлечение дефектов из исходных изображений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Седова А.И.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Создание изображений для обучающей выборки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Седова А.И.,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Скуридин Ю.А.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Настройка окружения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Арутюнян А., Скуридин Ю.А.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Создание</a:t>
                      </a: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масок для изображений из</a:t>
                      </a: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обучающей выборки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Седова А.И.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Подбор оптимальных параметров обучения модели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Турков Д.И.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Написание серверного приложения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Арутюнян А.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Ход работ</a:t>
            </a:r>
            <a:endParaRPr/>
          </a:p>
        </p:txBody>
      </p:sp>
      <p:graphicFrame>
        <p:nvGraphicFramePr>
          <p:cNvPr id="174" name="Google Shape;174;p29"/>
          <p:cNvGraphicFramePr/>
          <p:nvPr/>
        </p:nvGraphicFramePr>
        <p:xfrm>
          <a:off x="165025" y="109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{D6CB1420-2098-4CB8-8C2E-BFF082D1CFB3}</a:tableStyleId>
              </a:tblPr>
              <a:tblGrid>
                <a:gridCol w="4438425"/>
                <a:gridCol w="4409050"/>
              </a:tblGrid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Автоматизация генерации датасета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Седова А.И.,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Скуридин Ю. А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Реализация скриптов для обучения и тестирования качества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Турков Д.И.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Написание серверного приложения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Арутюнян А., Скуридин Ю. А.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Аугментация изображений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Седова А.И., Турков Д.И.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Разработка пользовательского интерфейса клиента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Арутюнян А., </a:t>
                      </a: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Скуридин Ю. А.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Изучение ГОСТов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Скуридин Ю.А.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Обучение модели на подготовленных данных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Турков Д.И.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Реализация взаимодействия сервера и клиента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Арутюнян А., Скуридин Ю.А.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Ход работ</a:t>
            </a:r>
            <a:endParaRPr/>
          </a:p>
        </p:txBody>
      </p:sp>
      <p:graphicFrame>
        <p:nvGraphicFramePr>
          <p:cNvPr id="180" name="Google Shape;180;p30"/>
          <p:cNvGraphicFramePr/>
          <p:nvPr/>
        </p:nvGraphicFramePr>
        <p:xfrm>
          <a:off x="165025" y="109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{D6CB1420-2098-4CB8-8C2E-BFF082D1CFB3}</a:tableStyleId>
              </a:tblPr>
              <a:tblGrid>
                <a:gridCol w="4438425"/>
                <a:gridCol w="4409050"/>
              </a:tblGrid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Реализация взаимодействия веб-приложения и нейросети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Арутюнян А., Скуридин Ю.А, Турков Д.И.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Генерация фидбека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Арутюнян А., Скуридин Ю.А.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Подготовка документации к сдаче проекта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Все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Неделя 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Подготовка документации к сдаче проекта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Все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0" l="-920" r="919" t="0"/>
          <a:stretch/>
        </p:blipFill>
        <p:spPr>
          <a:xfrm>
            <a:off x="1221863" y="373175"/>
            <a:ext cx="63722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00" y="1213175"/>
            <a:ext cx="4024200" cy="26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795" y="1213175"/>
            <a:ext cx="4341981" cy="26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 НИР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Построить систему семантической сегментации изображений 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точностью не менее </a:t>
            </a: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75% и IoU не менее 50%.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Точность -  отношение числа верно классифицированных пикселей изображения к общему их числу.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Обозначим область, получившую в результате сегментации номер n, за N`. Область, имеющая номер n в маске, обозначим за N. IoU - отношение площади пересечения N и N` к площади их объединения.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</a:t>
            </a:r>
            <a:endParaRPr/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{A3A8A442-8D26-459E-B11A-E51AEAB25BF2}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Ю.А. Скуридин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Руководство, составление документации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А. Артутюнян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Web-</a:t>
                      </a:r>
                      <a:r>
                        <a:rPr lang="ru"/>
                        <a:t>разработка, сервер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Д.И. Турков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Разработка и обучение нейросети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А.И. Седова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Генерация данных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НИР. Выбор Архитектуры нейронной сети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Существует множество основанных на свёртке ИНС для семантической сегментации. Для решения нашей задачи выбрана архитектура </a:t>
            </a:r>
            <a:r>
              <a:rPr lang="ru">
                <a:solidFill>
                  <a:schemeClr val="dk1"/>
                </a:solidFill>
              </a:rPr>
              <a:t>U-net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42425"/>
            <a:ext cx="8520599" cy="2626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НИР. Описание выбранной архитектуры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343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U-net состоит из 2 логических частей: кодировщик для выделения карты признаков, декодировщик для восстановления исходной размерности.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200" y="1170125"/>
            <a:ext cx="48387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НИР. Генерация </a:t>
            </a:r>
            <a:r>
              <a:rPr lang="ru"/>
              <a:t>датасета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825" y="1631924"/>
            <a:ext cx="2962151" cy="22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25" y="1159925"/>
            <a:ext cx="1978120" cy="149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00" y="3248373"/>
            <a:ext cx="1978125" cy="14746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 rot="-1081">
            <a:off x="2556425" y="1733275"/>
            <a:ext cx="954300" cy="34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 rot="-1027">
            <a:off x="2506925" y="3814083"/>
            <a:ext cx="1003800" cy="34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 rot="-1194">
            <a:off x="4254463" y="2876685"/>
            <a:ext cx="863400" cy="34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113863" y="2871338"/>
            <a:ext cx="26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“Чистый” лист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225" y="1784324"/>
            <a:ext cx="2962151" cy="22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625" y="1936724"/>
            <a:ext cx="2962151" cy="22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025" y="2089124"/>
            <a:ext cx="2962151" cy="22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425" y="2241524"/>
            <a:ext cx="2962151" cy="22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825" y="2393924"/>
            <a:ext cx="2962151" cy="222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 rot="-5400000">
            <a:off x="2317800" y="2762063"/>
            <a:ext cx="31296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Скрипт для генерации датасета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4995650" y="582238"/>
            <a:ext cx="337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Изображения, полученные в результате наложения дефектов на металлический лист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НИР. Аугментации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Из-за формы труб часть их под углом и не в фокусе. Поэтому нужны с</a:t>
            </a:r>
            <a:r>
              <a:rPr lang="ru">
                <a:solidFill>
                  <a:schemeClr val="dk1"/>
                </a:solidFill>
              </a:rPr>
              <a:t>пецифические аугментации: изменение перспективы и размытие.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66275"/>
            <a:ext cx="8520601" cy="215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НИР. Обучение модели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086750"/>
            <a:ext cx="85206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Параметры обучения: 15 эпох, скорость обучения 10^(-3), оптимизатор Adam, функция потерь - кросс-энтропия.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9850"/>
            <a:ext cx="40671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975" y="2009850"/>
            <a:ext cx="38290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